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Source Code Pro"/>
      <p:regular r:id="rId33"/>
      <p:bold r:id="rId34"/>
      <p:italic r:id="rId35"/>
      <p:boldItalic r:id="rId36"/>
    </p:embeddedFont>
    <p:embeddedFont>
      <p:font typeface="EB Garamon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E5D683-13E2-48FD-84E4-1A43EC07DBB4}">
  <a:tblStyle styleId="{6BE5D683-13E2-48FD-84E4-1A43EC07DB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D45B7FA-7680-4867-9562-684EEA89E4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E106437-E627-4F22-92A8-636E53962651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SourceCodePro-italic.fntdata"/><Relationship Id="rId12" Type="http://schemas.openxmlformats.org/officeDocument/2006/relationships/slide" Target="slides/slide6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9.xml"/><Relationship Id="rId37" Type="http://schemas.openxmlformats.org/officeDocument/2006/relationships/font" Target="fonts/EBGaramond-regular.fntdata"/><Relationship Id="rId14" Type="http://schemas.openxmlformats.org/officeDocument/2006/relationships/slide" Target="slides/slide8.xml"/><Relationship Id="rId36" Type="http://schemas.openxmlformats.org/officeDocument/2006/relationships/font" Target="fonts/SourceCodePro-boldItalic.fntdata"/><Relationship Id="rId17" Type="http://schemas.openxmlformats.org/officeDocument/2006/relationships/slide" Target="slides/slide11.xml"/><Relationship Id="rId39" Type="http://schemas.openxmlformats.org/officeDocument/2006/relationships/font" Target="fonts/EBGaramond-italic.fntdata"/><Relationship Id="rId16" Type="http://schemas.openxmlformats.org/officeDocument/2006/relationships/slide" Target="slides/slide10.xml"/><Relationship Id="rId38" Type="http://schemas.openxmlformats.org/officeDocument/2006/relationships/font" Target="fonts/EBGaramon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f85199c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f85199c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7ca66919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7ca66919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7ca66919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7ca66919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fd5adaf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fd5adaf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fd5adaf8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fd5adaf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a91be26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a91be26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05c8bdb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05c8bdb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cbfec5f1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cbfec5f1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05c8bdbf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05c8bdbf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a91be26f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a91be26f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cbfec5f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cbfec5f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05c8bdb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05c8bdb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cbfec5f1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cbfec5f1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cbfec5f1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cbfec5f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cbfec5f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cbfec5f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7ca66919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7ca66919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cbfec5f1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cbfec5f1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cbfec5f1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cbfec5f1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cbfec5f1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cbfec5f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cbfec5f1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cbfec5f1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cd92aa5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cd92aa5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11700" y="4762000"/>
            <a:ext cx="144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BRUNET Bastien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3784350" y="4762000"/>
            <a:ext cx="15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BTS SNIR 2021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1" Type="http://schemas.openxmlformats.org/officeDocument/2006/relationships/image" Target="../media/image35.png"/><Relationship Id="rId10" Type="http://schemas.openxmlformats.org/officeDocument/2006/relationships/image" Target="../media/image31.png"/><Relationship Id="rId9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9.png"/><Relationship Id="rId13" Type="http://schemas.openxmlformats.org/officeDocument/2006/relationships/image" Target="../media/image34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14" Type="http://schemas.openxmlformats.org/officeDocument/2006/relationships/image" Target="../media/image38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Relationship Id="rId7" Type="http://schemas.openxmlformats.org/officeDocument/2006/relationships/image" Target="../media/image28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Relationship Id="rId8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86400"/>
            <a:ext cx="8520600" cy="8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EB Garamond"/>
                <a:ea typeface="EB Garamond"/>
                <a:cs typeface="EB Garamond"/>
                <a:sym typeface="EB Garamond"/>
              </a:rPr>
              <a:t>PROJET AREA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25" y="3655700"/>
            <a:ext cx="8520600" cy="13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2250">
                <a:latin typeface="EB Garamond"/>
                <a:ea typeface="EB Garamond"/>
                <a:cs typeface="EB Garamond"/>
                <a:sym typeface="EB Garamond"/>
              </a:rPr>
              <a:t>Module : Mobile AREA</a:t>
            </a:r>
            <a:endParaRPr sz="225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25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r" sz="2250">
                <a:latin typeface="EB Garamond"/>
                <a:ea typeface="EB Garamond"/>
                <a:cs typeface="EB Garamond"/>
                <a:sym typeface="EB Garamond"/>
              </a:rPr>
              <a:t>BRUNET</a:t>
            </a:r>
            <a:r>
              <a:rPr b="1" lang="fr" sz="2250">
                <a:latin typeface="EB Garamond"/>
                <a:ea typeface="EB Garamond"/>
                <a:cs typeface="EB Garamond"/>
                <a:sym typeface="EB Garamond"/>
              </a:rPr>
              <a:t> Bastien</a:t>
            </a:r>
            <a:endParaRPr b="1" sz="225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1950">
                <a:latin typeface="EB Garamond"/>
                <a:ea typeface="EB Garamond"/>
                <a:cs typeface="EB Garamond"/>
                <a:sym typeface="EB Garamond"/>
              </a:rPr>
              <a:t>BTS SNIR 2021</a:t>
            </a:r>
            <a:endParaRPr sz="195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113" y="1181100"/>
            <a:ext cx="2771775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111200" y="4474450"/>
            <a:ext cx="17211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fr" sz="2250">
                <a:latin typeface="EB Garamond"/>
                <a:ea typeface="EB Garamond"/>
                <a:cs typeface="EB Garamond"/>
                <a:sym typeface="EB Garamond"/>
              </a:rPr>
              <a:t>Revue finale</a:t>
            </a:r>
            <a:endParaRPr sz="195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fr"/>
              <a:t>IHM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311700" y="1152475"/>
            <a:ext cx="47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Les différentes pages de l’application : </a:t>
            </a:r>
            <a:endParaRPr/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257500" y="1725175"/>
            <a:ext cx="287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Edition de rencontre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239200" y="2201438"/>
            <a:ext cx="291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Gestion de rencontre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257500" y="2677725"/>
            <a:ext cx="31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Gestion de partie</a:t>
            </a:r>
            <a:endParaRPr/>
          </a:p>
        </p:txBody>
      </p:sp>
      <p:cxnSp>
        <p:nvCxnSpPr>
          <p:cNvPr id="168" name="Google Shape;168;p22"/>
          <p:cNvCxnSpPr>
            <a:endCxn id="165" idx="3"/>
          </p:cNvCxnSpPr>
          <p:nvPr/>
        </p:nvCxnSpPr>
        <p:spPr>
          <a:xfrm flipH="1">
            <a:off x="3133900" y="1875925"/>
            <a:ext cx="1853700" cy="8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9817" l="0" r="0" t="2447"/>
          <a:stretch/>
        </p:blipFill>
        <p:spPr>
          <a:xfrm>
            <a:off x="5142925" y="164663"/>
            <a:ext cx="3877164" cy="453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: Gestion de rencontre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154475" y="1152475"/>
            <a:ext cx="490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Fonctionnalités :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Lancement d’une partie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Sélection du</a:t>
            </a:r>
            <a:r>
              <a:rPr lang="fr"/>
              <a:t> serveur et du relanceur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Sélection de la position des joueurs</a:t>
            </a:r>
            <a:endParaRPr/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0" r="0" t="2410"/>
          <a:stretch/>
        </p:blipFill>
        <p:spPr>
          <a:xfrm>
            <a:off x="5056875" y="0"/>
            <a:ext cx="3675875" cy="478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0" l="0" r="0" t="2610"/>
          <a:stretch/>
        </p:blipFill>
        <p:spPr>
          <a:xfrm>
            <a:off x="5056875" y="4900"/>
            <a:ext cx="3675875" cy="477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5">
            <a:alphaModFix/>
          </a:blip>
          <a:srcRect b="0" l="0" r="0" t="2448"/>
          <a:stretch/>
        </p:blipFill>
        <p:spPr>
          <a:xfrm>
            <a:off x="5056875" y="938"/>
            <a:ext cx="3675875" cy="478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3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: Gestion de partie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7301" l="0" r="0" t="2883"/>
          <a:stretch/>
        </p:blipFill>
        <p:spPr>
          <a:xfrm>
            <a:off x="1459350" y="556426"/>
            <a:ext cx="6225300" cy="419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4">
            <a:alphaModFix/>
          </a:blip>
          <a:srcRect b="65159" l="38468" r="38370" t="12906"/>
          <a:stretch/>
        </p:blipFill>
        <p:spPr>
          <a:xfrm>
            <a:off x="3829800" y="1152475"/>
            <a:ext cx="1588326" cy="11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fr" sz="2500"/>
              <a:t>Architecture logicielle</a:t>
            </a:r>
            <a:endParaRPr/>
          </a:p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0" r="0" t="7450"/>
          <a:stretch/>
        </p:blipFill>
        <p:spPr>
          <a:xfrm>
            <a:off x="66800" y="410000"/>
            <a:ext cx="8583374" cy="432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4">
            <a:alphaModFix/>
          </a:blip>
          <a:srcRect b="1676" l="8471" r="1219" t="31513"/>
          <a:stretch/>
        </p:blipFill>
        <p:spPr>
          <a:xfrm>
            <a:off x="1532650" y="853538"/>
            <a:ext cx="6078675" cy="34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5">
            <a:alphaModFix/>
          </a:blip>
          <a:srcRect b="1895" l="44686" r="1285" t="37928"/>
          <a:stretch/>
        </p:blipFill>
        <p:spPr>
          <a:xfrm>
            <a:off x="2499700" y="1024250"/>
            <a:ext cx="3630924" cy="30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6">
            <a:alphaModFix/>
          </a:blip>
          <a:srcRect b="1975" l="34748" r="1317" t="54518"/>
          <a:stretch/>
        </p:blipFill>
        <p:spPr>
          <a:xfrm>
            <a:off x="1989100" y="1452875"/>
            <a:ext cx="5061875" cy="22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7">
            <a:alphaModFix/>
          </a:blip>
          <a:srcRect b="1182" l="2891" r="1359" t="7184"/>
          <a:stretch/>
        </p:blipFill>
        <p:spPr>
          <a:xfrm>
            <a:off x="2100450" y="410000"/>
            <a:ext cx="5343899" cy="47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8">
            <a:alphaModFix/>
          </a:blip>
          <a:srcRect b="1733" l="29325" r="1331" t="24818"/>
          <a:stretch/>
        </p:blipFill>
        <p:spPr>
          <a:xfrm>
            <a:off x="2386200" y="877588"/>
            <a:ext cx="4772399" cy="37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9">
            <a:alphaModFix/>
          </a:blip>
          <a:srcRect b="1618" l="26521" r="1270" t="23776"/>
          <a:stretch/>
        </p:blipFill>
        <p:spPr>
          <a:xfrm>
            <a:off x="2453000" y="653150"/>
            <a:ext cx="4638801" cy="38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10">
            <a:alphaModFix/>
          </a:blip>
          <a:srcRect b="903" l="24786" r="891" t="6887"/>
          <a:stretch/>
        </p:blipFill>
        <p:spPr>
          <a:xfrm>
            <a:off x="3295413" y="200400"/>
            <a:ext cx="2953976" cy="47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 rotWithShape="1">
          <a:blip r:embed="rId11">
            <a:alphaModFix/>
          </a:blip>
          <a:srcRect b="1473" l="28534" r="2323" t="3432"/>
          <a:stretch/>
        </p:blipFill>
        <p:spPr>
          <a:xfrm>
            <a:off x="3525500" y="126175"/>
            <a:ext cx="2493801" cy="48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8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Scénario : Démarrer une rencontre </a:t>
            </a:r>
            <a:endParaRPr/>
          </a:p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91100"/>
            <a:ext cx="1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91100"/>
            <a:ext cx="1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991100"/>
            <a:ext cx="1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4163" y="572612"/>
            <a:ext cx="5935674" cy="417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4049" y="661475"/>
            <a:ext cx="7195912" cy="4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8">
            <a:alphaModFix/>
          </a:blip>
          <a:srcRect b="13677" l="5231" r="0" t="11337"/>
          <a:stretch/>
        </p:blipFill>
        <p:spPr>
          <a:xfrm>
            <a:off x="990125" y="1184026"/>
            <a:ext cx="7455939" cy="336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500" y="802012"/>
            <a:ext cx="1784100" cy="2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10">
            <a:alphaModFix/>
          </a:blip>
          <a:srcRect b="13971" l="0" r="0" t="0"/>
          <a:stretch/>
        </p:blipFill>
        <p:spPr>
          <a:xfrm>
            <a:off x="2590975" y="802012"/>
            <a:ext cx="1565425" cy="2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56138" y="835452"/>
            <a:ext cx="876675" cy="2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51125" y="860925"/>
            <a:ext cx="1323162" cy="2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74281" y="860937"/>
            <a:ext cx="1085718" cy="2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14">
            <a:alphaModFix/>
          </a:blip>
          <a:srcRect b="94807" l="47159" r="41822" t="956"/>
          <a:stretch/>
        </p:blipFill>
        <p:spPr>
          <a:xfrm>
            <a:off x="4191888" y="835450"/>
            <a:ext cx="1028774" cy="22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 : </a:t>
            </a:r>
            <a:r>
              <a:rPr lang="fr" sz="2044"/>
              <a:t>Mobile AREA ⇄ Afficheur AREA</a:t>
            </a:r>
            <a:endParaRPr sz="204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28" name="Google Shape;228;p27"/>
          <p:cNvGraphicFramePr/>
          <p:nvPr/>
        </p:nvGraphicFramePr>
        <p:xfrm>
          <a:off x="5566250" y="129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{9D45B7FA-7680-4867-9562-684EEA89E40D}</a:tableStyleId>
              </a:tblPr>
              <a:tblGrid>
                <a:gridCol w="1564175"/>
                <a:gridCol w="1822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Code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Signification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70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Démarrage d’une rencontre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</a:t>
                      </a:r>
                      <a:r>
                        <a:rPr lang="fr"/>
                        <a:t>nformations d’une partie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</a:t>
                      </a:r>
                      <a:r>
                        <a:rPr lang="fr"/>
                        <a:t>core d’une partie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État</a:t>
                      </a:r>
                      <a:r>
                        <a:rPr lang="fr"/>
                        <a:t> d’une partie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</a:t>
                      </a:r>
                      <a:r>
                        <a:rPr lang="fr"/>
                        <a:t>étection d’un NET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9" name="Google Shape;229;p27"/>
          <p:cNvSpPr txBox="1"/>
          <p:nvPr/>
        </p:nvSpPr>
        <p:spPr>
          <a:xfrm>
            <a:off x="514950" y="1988800"/>
            <a:ext cx="4625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MOBILE_AREA;0;NOM_CLUB_A;NOM_CLUB_B\r\n</a:t>
            </a:r>
            <a:endParaRPr b="1"/>
          </a:p>
        </p:txBody>
      </p:sp>
      <p:sp>
        <p:nvSpPr>
          <p:cNvPr id="230" name="Google Shape;230;p27"/>
          <p:cNvSpPr txBox="1"/>
          <p:nvPr/>
        </p:nvSpPr>
        <p:spPr>
          <a:xfrm>
            <a:off x="566650" y="2283488"/>
            <a:ext cx="44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MOBILE_AREA;3;ID_PARTIE;ETAT\r\n</a:t>
            </a:r>
            <a:endParaRPr b="1"/>
          </a:p>
        </p:txBody>
      </p:sp>
      <p:cxnSp>
        <p:nvCxnSpPr>
          <p:cNvPr id="231" name="Google Shape;231;p27"/>
          <p:cNvCxnSpPr/>
          <p:nvPr/>
        </p:nvCxnSpPr>
        <p:spPr>
          <a:xfrm flipH="1" rot="10800000">
            <a:off x="1847425" y="2857150"/>
            <a:ext cx="158700" cy="39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2171925" y="2927750"/>
            <a:ext cx="2457900" cy="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7"/>
          <p:cNvCxnSpPr/>
          <p:nvPr/>
        </p:nvCxnSpPr>
        <p:spPr>
          <a:xfrm flipH="1">
            <a:off x="2165025" y="2810375"/>
            <a:ext cx="6900" cy="131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4643575" y="2831100"/>
            <a:ext cx="0" cy="117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7"/>
          <p:cNvCxnSpPr/>
          <p:nvPr/>
        </p:nvCxnSpPr>
        <p:spPr>
          <a:xfrm flipH="1" rot="10800000">
            <a:off x="4823600" y="2857150"/>
            <a:ext cx="6900" cy="396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7"/>
          <p:cNvSpPr txBox="1"/>
          <p:nvPr/>
        </p:nvSpPr>
        <p:spPr>
          <a:xfrm>
            <a:off x="2126600" y="2978350"/>
            <a:ext cx="27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Champs spécifiques à la trame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1543650" y="3292900"/>
            <a:ext cx="67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</a:t>
            </a:r>
            <a:endParaRPr/>
          </a:p>
        </p:txBody>
      </p:sp>
      <p:cxnSp>
        <p:nvCxnSpPr>
          <p:cNvPr id="238" name="Google Shape;238;p27"/>
          <p:cNvCxnSpPr/>
          <p:nvPr/>
        </p:nvCxnSpPr>
        <p:spPr>
          <a:xfrm flipH="1" rot="10800000">
            <a:off x="853250" y="2873800"/>
            <a:ext cx="191400" cy="36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7"/>
          <p:cNvSpPr txBox="1"/>
          <p:nvPr/>
        </p:nvSpPr>
        <p:spPr>
          <a:xfrm>
            <a:off x="4219550" y="3378600"/>
            <a:ext cx="12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 de trame</a:t>
            </a:r>
            <a:endParaRPr/>
          </a:p>
        </p:txBody>
      </p:sp>
      <p:sp>
        <p:nvSpPr>
          <p:cNvPr id="240" name="Google Shape;240;p27"/>
          <p:cNvSpPr txBox="1"/>
          <p:nvPr/>
        </p:nvSpPr>
        <p:spPr>
          <a:xfrm>
            <a:off x="404600" y="3278263"/>
            <a:ext cx="10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Expéditeur</a:t>
            </a:r>
            <a:endParaRPr/>
          </a:p>
        </p:txBody>
      </p:sp>
      <p:cxnSp>
        <p:nvCxnSpPr>
          <p:cNvPr id="241" name="Google Shape;241;p27"/>
          <p:cNvCxnSpPr/>
          <p:nvPr/>
        </p:nvCxnSpPr>
        <p:spPr>
          <a:xfrm flipH="1" rot="10800000">
            <a:off x="2313875" y="2695913"/>
            <a:ext cx="158700" cy="39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7"/>
          <p:cNvCxnSpPr/>
          <p:nvPr/>
        </p:nvCxnSpPr>
        <p:spPr>
          <a:xfrm rot="10800000">
            <a:off x="3393800" y="2673263"/>
            <a:ext cx="134700" cy="440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7"/>
          <p:cNvSpPr txBox="1"/>
          <p:nvPr/>
        </p:nvSpPr>
        <p:spPr>
          <a:xfrm>
            <a:off x="3259250" y="3210313"/>
            <a:ext cx="182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/>
              <a:t>DEMARREE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fr"/>
              <a:t>TERMINEE</a:t>
            </a:r>
            <a:endParaRPr b="1"/>
          </a:p>
        </p:txBody>
      </p:sp>
      <p:sp>
        <p:nvSpPr>
          <p:cNvPr id="244" name="Google Shape;244;p27"/>
          <p:cNvSpPr txBox="1"/>
          <p:nvPr/>
        </p:nvSpPr>
        <p:spPr>
          <a:xfrm>
            <a:off x="1215650" y="3092938"/>
            <a:ext cx="18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Identifiant de la partie concernée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311700" y="8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Protocole de communication : détection de net</a:t>
            </a:r>
            <a:endParaRPr/>
          </a:p>
        </p:txBody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251" name="Google Shape;251;p28"/>
          <p:cNvCxnSpPr/>
          <p:nvPr/>
        </p:nvCxnSpPr>
        <p:spPr>
          <a:xfrm flipH="1">
            <a:off x="1046650" y="1261750"/>
            <a:ext cx="14700" cy="305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8"/>
          <p:cNvCxnSpPr/>
          <p:nvPr/>
        </p:nvCxnSpPr>
        <p:spPr>
          <a:xfrm flipH="1">
            <a:off x="4475900" y="1261750"/>
            <a:ext cx="14700" cy="305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8"/>
          <p:cNvCxnSpPr/>
          <p:nvPr/>
        </p:nvCxnSpPr>
        <p:spPr>
          <a:xfrm flipH="1">
            <a:off x="7905150" y="1261750"/>
            <a:ext cx="14700" cy="305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4" name="Google Shape;254;p28"/>
          <p:cNvSpPr txBox="1"/>
          <p:nvPr/>
        </p:nvSpPr>
        <p:spPr>
          <a:xfrm>
            <a:off x="304300" y="802175"/>
            <a:ext cx="149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Net-AREA</a:t>
            </a:r>
            <a:endParaRPr b="1" sz="1600"/>
          </a:p>
        </p:txBody>
      </p:sp>
      <p:sp>
        <p:nvSpPr>
          <p:cNvPr id="255" name="Google Shape;255;p28"/>
          <p:cNvSpPr txBox="1"/>
          <p:nvPr/>
        </p:nvSpPr>
        <p:spPr>
          <a:xfrm>
            <a:off x="3733550" y="802175"/>
            <a:ext cx="149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Mobile</a:t>
            </a:r>
            <a:r>
              <a:rPr b="1" lang="fr" sz="1600"/>
              <a:t>-AREA</a:t>
            </a:r>
            <a:endParaRPr b="1" sz="1600"/>
          </a:p>
        </p:txBody>
      </p:sp>
      <p:sp>
        <p:nvSpPr>
          <p:cNvPr id="256" name="Google Shape;256;p28"/>
          <p:cNvSpPr txBox="1"/>
          <p:nvPr/>
        </p:nvSpPr>
        <p:spPr>
          <a:xfrm>
            <a:off x="7110600" y="802175"/>
            <a:ext cx="172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Afficheur</a:t>
            </a:r>
            <a:r>
              <a:rPr b="1" lang="fr" sz="1600"/>
              <a:t>-AREA</a:t>
            </a:r>
            <a:endParaRPr b="1" sz="1600"/>
          </a:p>
        </p:txBody>
      </p:sp>
      <p:cxnSp>
        <p:nvCxnSpPr>
          <p:cNvPr id="257" name="Google Shape;257;p28"/>
          <p:cNvCxnSpPr/>
          <p:nvPr/>
        </p:nvCxnSpPr>
        <p:spPr>
          <a:xfrm flipH="1">
            <a:off x="1185388" y="1880600"/>
            <a:ext cx="3325200" cy="25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8"/>
          <p:cNvCxnSpPr/>
          <p:nvPr/>
        </p:nvCxnSpPr>
        <p:spPr>
          <a:xfrm>
            <a:off x="1169025" y="2363313"/>
            <a:ext cx="3206400" cy="3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8"/>
          <p:cNvCxnSpPr/>
          <p:nvPr/>
        </p:nvCxnSpPr>
        <p:spPr>
          <a:xfrm>
            <a:off x="4583200" y="2778963"/>
            <a:ext cx="321390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8"/>
          <p:cNvSpPr txBox="1"/>
          <p:nvPr>
            <p:ph idx="1" type="body"/>
          </p:nvPr>
        </p:nvSpPr>
        <p:spPr>
          <a:xfrm rot="-246570">
            <a:off x="1181842" y="1535786"/>
            <a:ext cx="3332268" cy="47583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fr" sz="143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MOBILE_AREA;SERVICE\r\n</a:t>
            </a:r>
            <a:endParaRPr sz="143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 rot="387999">
            <a:off x="1102323" y="2572881"/>
            <a:ext cx="3332302" cy="4758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NET_AREA;NET\r\n</a:t>
            </a:r>
            <a:endParaRPr sz="103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2" name="Google Shape;262;p28"/>
          <p:cNvSpPr txBox="1"/>
          <p:nvPr>
            <p:ph idx="1" type="body"/>
          </p:nvPr>
        </p:nvSpPr>
        <p:spPr>
          <a:xfrm rot="431033">
            <a:off x="4531668" y="3044397"/>
            <a:ext cx="3332158" cy="47558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MOBILE_AREA;4;ID_PARTIE\r\n</a:t>
            </a:r>
            <a:endParaRPr sz="133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75" y="944875"/>
            <a:ext cx="7517425" cy="37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Modélisation de la base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4">
            <a:alphaModFix/>
          </a:blip>
          <a:srcRect b="1754" l="18501" r="1299" t="12238"/>
          <a:stretch/>
        </p:blipFill>
        <p:spPr>
          <a:xfrm>
            <a:off x="4349325" y="1025025"/>
            <a:ext cx="2309124" cy="18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7838" y="1514475"/>
            <a:ext cx="315277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5075" y="2124075"/>
            <a:ext cx="18383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8475" y="1704975"/>
            <a:ext cx="30670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 rotWithShape="1">
          <a:blip r:embed="rId8">
            <a:alphaModFix/>
          </a:blip>
          <a:srcRect b="0" l="0" r="0" t="1768"/>
          <a:stretch/>
        </p:blipFill>
        <p:spPr>
          <a:xfrm>
            <a:off x="2920725" y="1482550"/>
            <a:ext cx="30670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 rotWithShape="1">
          <a:blip r:embed="rId9">
            <a:alphaModFix/>
          </a:blip>
          <a:srcRect b="1974" l="18723" r="1499" t="12166"/>
          <a:stretch/>
        </p:blipFill>
        <p:spPr>
          <a:xfrm>
            <a:off x="2709463" y="1091825"/>
            <a:ext cx="3489550" cy="2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Exemple de requête SQL : sélection des joueurs d’un club</a:t>
            </a:r>
            <a:endParaRPr/>
          </a:p>
        </p:txBody>
      </p:sp>
      <p:sp>
        <p:nvSpPr>
          <p:cNvPr id="281" name="Google Shape;28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82" name="Google Shape;282;p30"/>
          <p:cNvGraphicFramePr/>
          <p:nvPr/>
        </p:nvGraphicFramePr>
        <p:xfrm>
          <a:off x="475000" y="136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{CE106437-E627-4F22-92A8-636E53962651}</a:tableStyleId>
              </a:tblPr>
              <a:tblGrid>
                <a:gridCol w="954375"/>
                <a:gridCol w="1577050"/>
              </a:tblGrid>
              <a:tr h="2381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/>
                        <a:t>Equipe</a:t>
                      </a:r>
                      <a:endParaRPr b="1"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idEquipe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nomClub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PPC Avignon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PPC Pernes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PPC Sorgues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AS Cavaillon TT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C.S. Pertuis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T.T. Morières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3" name="Google Shape;283;p30"/>
          <p:cNvGraphicFramePr/>
          <p:nvPr/>
        </p:nvGraphicFramePr>
        <p:xfrm>
          <a:off x="3481175" y="136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{CE106437-E627-4F22-92A8-636E53962651}</a:tableStyleId>
              </a:tblPr>
              <a:tblGrid>
                <a:gridCol w="1201875"/>
                <a:gridCol w="984050"/>
                <a:gridCol w="1271400"/>
                <a:gridCol w="1618275"/>
              </a:tblGrid>
              <a:tr h="238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/>
                        <a:t>Joueur</a:t>
                      </a:r>
                      <a:endParaRPr b="1"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numLicence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idEquipe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prenom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43041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JOULLIE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Arnaud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84326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SOLER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Michel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136310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MALET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Sebastien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139328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RUIZ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Jean michel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261769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LASCOMBE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Nicolas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303504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SAULNIER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Christian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311700" y="445025"/>
            <a:ext cx="87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de </a:t>
            </a:r>
            <a:r>
              <a:rPr lang="fr"/>
              <a:t>requête</a:t>
            </a:r>
            <a:r>
              <a:rPr lang="fr"/>
              <a:t> SQL : sélection des joueurs d’un club</a:t>
            </a:r>
            <a:endParaRPr/>
          </a:p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SELECT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Joueur.numeroLicence,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Joueur.nom, Joueur.prenom,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Equipe.nomClub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FROM Joueur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INNER JOIN Equipe ON Joueur.idEquipe=Equipe.idEquipe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WHERE Equipe.idEquipe='3' ORDER BY Joueur.nom ASC;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0" name="Google Shape;29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291" name="Google Shape;291;p31"/>
          <p:cNvCxnSpPr/>
          <p:nvPr/>
        </p:nvCxnSpPr>
        <p:spPr>
          <a:xfrm>
            <a:off x="4438400" y="1736775"/>
            <a:ext cx="0" cy="104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1"/>
          <p:cNvCxnSpPr/>
          <p:nvPr/>
        </p:nvCxnSpPr>
        <p:spPr>
          <a:xfrm rot="10800000">
            <a:off x="3978200" y="1736775"/>
            <a:ext cx="46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1"/>
          <p:cNvCxnSpPr/>
          <p:nvPr/>
        </p:nvCxnSpPr>
        <p:spPr>
          <a:xfrm rot="10800000">
            <a:off x="3978200" y="2783175"/>
            <a:ext cx="46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1"/>
          <p:cNvSpPr txBox="1"/>
          <p:nvPr/>
        </p:nvSpPr>
        <p:spPr>
          <a:xfrm>
            <a:off x="4750125" y="1892625"/>
            <a:ext cx="1610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Les colonnes à </a:t>
            </a:r>
            <a:r>
              <a:rPr lang="fr" sz="1600"/>
              <a:t>sélectionner</a:t>
            </a:r>
            <a:endParaRPr sz="1600"/>
          </a:p>
        </p:txBody>
      </p:sp>
      <p:cxnSp>
        <p:nvCxnSpPr>
          <p:cNvPr id="295" name="Google Shape;295;p31"/>
          <p:cNvCxnSpPr/>
          <p:nvPr/>
        </p:nvCxnSpPr>
        <p:spPr>
          <a:xfrm rot="10800000">
            <a:off x="2300775" y="3094925"/>
            <a:ext cx="20931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1"/>
          <p:cNvSpPr txBox="1"/>
          <p:nvPr/>
        </p:nvSpPr>
        <p:spPr>
          <a:xfrm>
            <a:off x="4572000" y="2883125"/>
            <a:ext cx="243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La table sur laquelle agir</a:t>
            </a:r>
            <a:endParaRPr sz="1600"/>
          </a:p>
        </p:txBody>
      </p:sp>
      <p:cxnSp>
        <p:nvCxnSpPr>
          <p:cNvPr id="297" name="Google Shape;297;p31"/>
          <p:cNvCxnSpPr/>
          <p:nvPr/>
        </p:nvCxnSpPr>
        <p:spPr>
          <a:xfrm flipH="1">
            <a:off x="6880375" y="3540325"/>
            <a:ext cx="4749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1"/>
          <p:cNvCxnSpPr/>
          <p:nvPr/>
        </p:nvCxnSpPr>
        <p:spPr>
          <a:xfrm rot="10800000">
            <a:off x="3354675" y="4104475"/>
            <a:ext cx="88800" cy="37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1"/>
          <p:cNvSpPr/>
          <p:nvPr/>
        </p:nvSpPr>
        <p:spPr>
          <a:xfrm>
            <a:off x="311700" y="1152475"/>
            <a:ext cx="1083600" cy="47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311700" y="2953975"/>
            <a:ext cx="801600" cy="30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311700" y="3362725"/>
            <a:ext cx="1454700" cy="34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>
            <a:off x="2571675" y="3343575"/>
            <a:ext cx="411900" cy="34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311700" y="3740875"/>
            <a:ext cx="9873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3459875" y="3699775"/>
            <a:ext cx="1334700" cy="47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2300775" y="4460575"/>
            <a:ext cx="243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Identifiant d’une équipe</a:t>
            </a:r>
            <a:endParaRPr sz="1600"/>
          </a:p>
        </p:txBody>
      </p:sp>
      <p:sp>
        <p:nvSpPr>
          <p:cNvPr id="306" name="Google Shape;306;p31"/>
          <p:cNvSpPr txBox="1"/>
          <p:nvPr/>
        </p:nvSpPr>
        <p:spPr>
          <a:xfrm>
            <a:off x="6972700" y="3298425"/>
            <a:ext cx="243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Jointure </a:t>
            </a:r>
            <a:r>
              <a:rPr lang="fr" sz="1600"/>
              <a:t>intérieure</a:t>
            </a:r>
            <a:endParaRPr sz="1600"/>
          </a:p>
        </p:txBody>
      </p:sp>
      <p:cxnSp>
        <p:nvCxnSpPr>
          <p:cNvPr id="307" name="Google Shape;307;p31"/>
          <p:cNvCxnSpPr/>
          <p:nvPr/>
        </p:nvCxnSpPr>
        <p:spPr>
          <a:xfrm flipH="1" rot="10800000">
            <a:off x="341425" y="4252700"/>
            <a:ext cx="27312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1"/>
          <p:cNvCxnSpPr/>
          <p:nvPr/>
        </p:nvCxnSpPr>
        <p:spPr>
          <a:xfrm>
            <a:off x="3065325" y="4171200"/>
            <a:ext cx="0" cy="9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1"/>
          <p:cNvCxnSpPr/>
          <p:nvPr/>
        </p:nvCxnSpPr>
        <p:spPr>
          <a:xfrm rot="10800000">
            <a:off x="356250" y="4186100"/>
            <a:ext cx="0" cy="8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1"/>
          <p:cNvSpPr txBox="1"/>
          <p:nvPr/>
        </p:nvSpPr>
        <p:spPr>
          <a:xfrm>
            <a:off x="764775" y="417182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Condition</a:t>
            </a:r>
            <a:endParaRPr sz="1600"/>
          </a:p>
        </p:txBody>
      </p:sp>
      <p:cxnSp>
        <p:nvCxnSpPr>
          <p:cNvPr id="311" name="Google Shape;311;p31"/>
          <p:cNvCxnSpPr/>
          <p:nvPr/>
        </p:nvCxnSpPr>
        <p:spPr>
          <a:xfrm flipH="1" rot="10800000">
            <a:off x="3725525" y="4323075"/>
            <a:ext cx="27312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1"/>
          <p:cNvCxnSpPr/>
          <p:nvPr/>
        </p:nvCxnSpPr>
        <p:spPr>
          <a:xfrm>
            <a:off x="6449425" y="4241575"/>
            <a:ext cx="0" cy="9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1"/>
          <p:cNvCxnSpPr/>
          <p:nvPr/>
        </p:nvCxnSpPr>
        <p:spPr>
          <a:xfrm rot="10800000">
            <a:off x="3740350" y="4256475"/>
            <a:ext cx="0" cy="8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1"/>
          <p:cNvSpPr txBox="1"/>
          <p:nvPr/>
        </p:nvSpPr>
        <p:spPr>
          <a:xfrm>
            <a:off x="5073475" y="4391025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Tri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Expression du besoin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Présentation du projet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Synoptique du système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Analyse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Planification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ressources de </a:t>
            </a:r>
            <a:r>
              <a:rPr lang="fr"/>
              <a:t>développement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Architecture logicielle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Scénario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Modélisation de la base de données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Tests de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Conclusion</a:t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Exemple de requête SQL : sélection des joueurs d’un club</a:t>
            </a:r>
            <a:endParaRPr/>
          </a:p>
        </p:txBody>
      </p:sp>
      <p:sp>
        <p:nvSpPr>
          <p:cNvPr id="320" name="Google Shape;32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22" name="Google Shape;322;p32"/>
          <p:cNvGraphicFramePr/>
          <p:nvPr/>
        </p:nvGraphicFramePr>
        <p:xfrm>
          <a:off x="2283525" y="116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{CE106437-E627-4F22-92A8-636E53962651}</a:tableStyleId>
              </a:tblPr>
              <a:tblGrid>
                <a:gridCol w="1142850"/>
                <a:gridCol w="1194100"/>
                <a:gridCol w="885825"/>
                <a:gridCol w="1354175"/>
              </a:tblGrid>
              <a:tr h="238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/>
                        <a:t>Résultat de la </a:t>
                      </a:r>
                      <a:r>
                        <a:rPr b="1" lang="fr" sz="1600"/>
                        <a:t>requête</a:t>
                      </a:r>
                      <a:endParaRPr b="1"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numLicence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nom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prenom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nomClub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843944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BEAUMONT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Jérôme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PPC Sorgues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842353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COMTE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Emmanuel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PPC Sorgues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846543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DUBOURG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Dylan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PPC Sorgues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645758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FILAFERRO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Thomas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PPC Sorgues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842363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LEVRARD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Mickael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PPC Sorgues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303504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SAULNIER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Christian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PPC Sorgues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282000" y="8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de validation</a:t>
            </a:r>
            <a:endParaRPr/>
          </a:p>
        </p:txBody>
      </p:sp>
      <p:graphicFrame>
        <p:nvGraphicFramePr>
          <p:cNvPr id="328" name="Google Shape;328;p33"/>
          <p:cNvGraphicFramePr/>
          <p:nvPr/>
        </p:nvGraphicFramePr>
        <p:xfrm>
          <a:off x="370250" y="51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{6BE5D683-13E2-48FD-84E4-1A43EC07DBB4}</a:tableStyleId>
              </a:tblPr>
              <a:tblGrid>
                <a:gridCol w="3260650"/>
                <a:gridCol w="2060650"/>
                <a:gridCol w="2476250"/>
                <a:gridCol w="865700"/>
              </a:tblGrid>
              <a:tr h="47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Test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(input)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Résultat attendu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Validation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31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Affichage de net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Réception d’une trame NET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Message “NET” au centre de l’IHM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72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Ajout d’un point a joueur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Appuie sur le bouton +1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Incrémentation du score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7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Ajout d’une manche gagnée à un joueur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Terminer une manche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Incrémentation du nombre de manche gagnées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Ajout d’un point à une équipe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Terminer une partie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Incrémentation du score d’une équipe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4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Communication avec le module Afficheur_AREA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Ajout d’un point pour un joueur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Mise à jour de l'afficheur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51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Afficher qui est le serveur et qui est le relanceur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Ajout d’un point pour un joueur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Affichage d’une icône à côté de son nom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51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Editer les informations d'une rencontre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Saisie des informations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Affichage des informations dans la page de gestion de rencontre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50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Sauvegarder les information d'une rencontre dans une base de données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Saisie des informations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Affichage de suggestions lors de la saisie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76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Démarrer une rencontre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Appui sur le bouton “Valider” du menu d’édition de rencontre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Passage au menu de gestion de rencontre et mise a jour de l’afficheur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29" name="Google Shape;32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0" name="Google Shape;3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338" y="1050387"/>
            <a:ext cx="253176" cy="2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338" y="1408037"/>
            <a:ext cx="253176" cy="2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338" y="1820425"/>
            <a:ext cx="253176" cy="2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338" y="2190112"/>
            <a:ext cx="253176" cy="2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338" y="2487800"/>
            <a:ext cx="253176" cy="2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338" y="2949350"/>
            <a:ext cx="253176" cy="2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338" y="3456562"/>
            <a:ext cx="253176" cy="2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338" y="4425337"/>
            <a:ext cx="253176" cy="2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338" y="3940950"/>
            <a:ext cx="253176" cy="25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5" name="Google Shape;345;p34"/>
          <p:cNvSpPr txBox="1"/>
          <p:nvPr/>
        </p:nvSpPr>
        <p:spPr>
          <a:xfrm>
            <a:off x="497275" y="1172700"/>
            <a:ext cx="78156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</a:rPr>
              <a:t>Améliorations possibles de l’application :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" sz="1700">
                <a:solidFill>
                  <a:schemeClr val="dk1"/>
                </a:solidFill>
              </a:rPr>
              <a:t>Identification de l’arbitre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" sz="1700">
                <a:solidFill>
                  <a:schemeClr val="dk1"/>
                </a:solidFill>
              </a:rPr>
              <a:t>Génération</a:t>
            </a:r>
            <a:r>
              <a:rPr lang="fr" sz="1700">
                <a:solidFill>
                  <a:schemeClr val="dk1"/>
                </a:solidFill>
              </a:rPr>
              <a:t> / </a:t>
            </a:r>
            <a:r>
              <a:rPr lang="fr" sz="1700">
                <a:solidFill>
                  <a:schemeClr val="dk1"/>
                </a:solidFill>
              </a:rPr>
              <a:t>impression</a:t>
            </a:r>
            <a:r>
              <a:rPr lang="fr" sz="1700">
                <a:solidFill>
                  <a:schemeClr val="dk1"/>
                </a:solidFill>
              </a:rPr>
              <a:t> de feuilles de rencontre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fr" sz="1700">
                <a:solidFill>
                  <a:schemeClr val="dk1"/>
                </a:solidFill>
              </a:rPr>
              <a:t>Interfaçage</a:t>
            </a:r>
            <a:r>
              <a:rPr lang="fr" sz="1700">
                <a:solidFill>
                  <a:schemeClr val="dk1"/>
                </a:solidFill>
              </a:rPr>
              <a:t> avec le logiciel GIRPE (Gestion Informatisée des Rencontres Par Equipes)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U</a:t>
            </a:r>
            <a:r>
              <a:rPr lang="fr">
                <a:solidFill>
                  <a:srgbClr val="000000"/>
                </a:solidFill>
              </a:rPr>
              <a:t>n système d’assistance à l’arbitrage pour le tennis de table en compétition</a:t>
            </a:r>
            <a:endParaRPr sz="203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35">
                <a:solidFill>
                  <a:srgbClr val="000000"/>
                </a:solidFill>
              </a:rPr>
              <a:t>Analyse de l’existant :</a:t>
            </a:r>
            <a:endParaRPr sz="2035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>
                <a:solidFill>
                  <a:srgbClr val="000000"/>
                </a:solidFill>
              </a:rPr>
              <a:t>Seulement des modules électronique d’affichage de score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>
                <a:solidFill>
                  <a:srgbClr val="000000"/>
                </a:solidFill>
              </a:rPr>
              <a:t>Aucun système </a:t>
            </a:r>
            <a:r>
              <a:rPr lang="fr" u="sng">
                <a:solidFill>
                  <a:srgbClr val="000000"/>
                </a:solidFill>
              </a:rPr>
              <a:t>communiquant</a:t>
            </a:r>
            <a:r>
              <a:rPr lang="fr">
                <a:solidFill>
                  <a:srgbClr val="000000"/>
                </a:solidFill>
              </a:rPr>
              <a:t> ne permet la détection de NET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725" y="3360613"/>
            <a:ext cx="22098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475" y="1588975"/>
            <a:ext cx="17145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794425" y="4431900"/>
            <a:ext cx="18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Stiga SensorScore</a:t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 : la phase de NET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8251350" y="1569263"/>
            <a:ext cx="188400" cy="188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8439750" y="1356073"/>
            <a:ext cx="458400" cy="485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8811900" y="1757675"/>
            <a:ext cx="209100" cy="245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6"/>
          <p:cNvCxnSpPr/>
          <p:nvPr/>
        </p:nvCxnSpPr>
        <p:spPr>
          <a:xfrm flipH="1" rot="10800000">
            <a:off x="759150" y="2535986"/>
            <a:ext cx="7625700" cy="4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/>
          <p:cNvCxnSpPr/>
          <p:nvPr/>
        </p:nvCxnSpPr>
        <p:spPr>
          <a:xfrm rot="10800000">
            <a:off x="4746486" y="2035170"/>
            <a:ext cx="0" cy="500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 flipH="1">
            <a:off x="1297265" y="2571747"/>
            <a:ext cx="17700" cy="1301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 flipH="1">
            <a:off x="7853171" y="2532899"/>
            <a:ext cx="11100" cy="1423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6"/>
          <p:cNvCxnSpPr/>
          <p:nvPr/>
        </p:nvCxnSpPr>
        <p:spPr>
          <a:xfrm>
            <a:off x="4746486" y="2532897"/>
            <a:ext cx="0" cy="15126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6"/>
          <p:cNvSpPr/>
          <p:nvPr/>
        </p:nvSpPr>
        <p:spPr>
          <a:xfrm>
            <a:off x="6549925" y="2308188"/>
            <a:ext cx="188400" cy="188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652275" y="1846763"/>
            <a:ext cx="188400" cy="188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2754625" y="2308188"/>
            <a:ext cx="188400" cy="188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1297275" y="1682638"/>
            <a:ext cx="188400" cy="188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6"/>
          <p:cNvCxnSpPr>
            <a:endCxn id="92" idx="7"/>
          </p:cNvCxnSpPr>
          <p:nvPr/>
        </p:nvCxnSpPr>
        <p:spPr>
          <a:xfrm flipH="1">
            <a:off x="4813084" y="1441753"/>
            <a:ext cx="387900" cy="43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6"/>
          <p:cNvSpPr txBox="1"/>
          <p:nvPr/>
        </p:nvSpPr>
        <p:spPr>
          <a:xfrm>
            <a:off x="5156850" y="1110825"/>
            <a:ext cx="1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Touche le filet</a:t>
            </a:r>
            <a:endParaRPr/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1905300" y="3545775"/>
            <a:ext cx="22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Rebond </a:t>
            </a:r>
            <a:r>
              <a:rPr lang="fr"/>
              <a:t>côté</a:t>
            </a:r>
            <a:r>
              <a:rPr lang="fr"/>
              <a:t> relanceur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5318150" y="3645300"/>
            <a:ext cx="22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Rebond côté serveur</a:t>
            </a:r>
            <a:endParaRPr/>
          </a:p>
        </p:txBody>
      </p:sp>
      <p:cxnSp>
        <p:nvCxnSpPr>
          <p:cNvPr id="100" name="Google Shape;100;p16"/>
          <p:cNvCxnSpPr>
            <a:stCxn id="98" idx="0"/>
          </p:cNvCxnSpPr>
          <p:nvPr/>
        </p:nvCxnSpPr>
        <p:spPr>
          <a:xfrm rot="10800000">
            <a:off x="2890950" y="2663175"/>
            <a:ext cx="149100" cy="8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>
            <a:stCxn id="99" idx="0"/>
          </p:cNvCxnSpPr>
          <p:nvPr/>
        </p:nvCxnSpPr>
        <p:spPr>
          <a:xfrm flipH="1" rot="10800000">
            <a:off x="6452900" y="2685000"/>
            <a:ext cx="168000" cy="9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fr"/>
              <a:t>Une rencontre de tennis de table</a:t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75" y="1017725"/>
            <a:ext cx="5302845" cy="37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25" y="2293374"/>
            <a:ext cx="8592949" cy="7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913" y="1246925"/>
            <a:ext cx="8774174" cy="33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84950" y="1573550"/>
            <a:ext cx="8774100" cy="171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88" y="1017725"/>
            <a:ext cx="6296025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Synoptique du système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868888" y="850650"/>
            <a:ext cx="1303200" cy="172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410900" y="4392800"/>
            <a:ext cx="3620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u="sng">
                <a:solidFill>
                  <a:srgbClr val="000000"/>
                </a:solidFill>
              </a:rPr>
              <a:t>Net-AREA : </a:t>
            </a:r>
            <a:r>
              <a:rPr lang="fr">
                <a:solidFill>
                  <a:srgbClr val="000000"/>
                </a:solidFill>
              </a:rPr>
              <a:t>Détection de NET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410900" y="1017725"/>
            <a:ext cx="30231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fr" u="sng">
                <a:solidFill>
                  <a:srgbClr val="000000"/>
                </a:solidFill>
              </a:rPr>
              <a:t>Mobile-AREA : </a:t>
            </a:r>
            <a:r>
              <a:rPr lang="fr">
                <a:solidFill>
                  <a:srgbClr val="000000"/>
                </a:solidFill>
              </a:rPr>
              <a:t>Gestion du score d’une rencontre et de parties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5833850" y="3469150"/>
            <a:ext cx="3117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 u="sng">
                <a:solidFill>
                  <a:srgbClr val="000000"/>
                </a:solidFill>
              </a:rPr>
              <a:t>Afficheur-AREA:</a:t>
            </a:r>
            <a:r>
              <a:rPr lang="fr">
                <a:solidFill>
                  <a:srgbClr val="000000"/>
                </a:solidFill>
              </a:rPr>
              <a:t> Affichage du déroulement d’une rencontre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725150" y="3969225"/>
            <a:ext cx="21087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u="sng">
                <a:solidFill>
                  <a:srgbClr val="000000"/>
                </a:solidFill>
              </a:rPr>
              <a:t>Score</a:t>
            </a:r>
            <a:r>
              <a:rPr lang="fr" u="sng">
                <a:solidFill>
                  <a:srgbClr val="000000"/>
                </a:solidFill>
              </a:rPr>
              <a:t>-AREA : </a:t>
            </a:r>
            <a:r>
              <a:rPr lang="fr">
                <a:solidFill>
                  <a:srgbClr val="000000"/>
                </a:solidFill>
              </a:rPr>
              <a:t>Affichage du score d’une partie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954" y="864379"/>
            <a:ext cx="7636349" cy="39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</a:t>
            </a:r>
            <a:endParaRPr/>
          </a:p>
        </p:txBody>
      </p:sp>
      <p:cxnSp>
        <p:nvCxnSpPr>
          <p:cNvPr id="137" name="Google Shape;137;p20"/>
          <p:cNvCxnSpPr/>
          <p:nvPr/>
        </p:nvCxnSpPr>
        <p:spPr>
          <a:xfrm>
            <a:off x="6449625" y="1383925"/>
            <a:ext cx="35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6820900" y="1387925"/>
            <a:ext cx="14700" cy="26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6475900" y="4073375"/>
            <a:ext cx="35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0" name="Google Shape;140;p20"/>
          <p:cNvGraphicFramePr/>
          <p:nvPr/>
        </p:nvGraphicFramePr>
        <p:xfrm>
          <a:off x="450300" y="108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{6BE5D683-13E2-48FD-84E4-1A43EC07DBB4}</a:tableStyleId>
              </a:tblPr>
              <a:tblGrid>
                <a:gridCol w="771525"/>
                <a:gridCol w="733425"/>
                <a:gridCol w="42195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Itération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Priorité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Tâche à réaliser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Haute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Démarrer et gérer le score d’une partie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Haute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Communiquer avec le module Net_AREA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Haute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Communiquer avec le module Afficheur_AREA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Haute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Afficher une détection de net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Moyenne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Démarrer une rencontre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Moyenne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Editer les informations d'une rencontre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Moyenne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Sauvegarder les information d'une rencontre dans une base de données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Moyenne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Afficher qui est le serveur et qui est le relanceur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Moyenne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Afficher les connexions aux modules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Basse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Gérer les temps morts d'une partie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cxnSp>
        <p:nvCxnSpPr>
          <p:cNvPr id="141" name="Google Shape;141;p20"/>
          <p:cNvCxnSpPr/>
          <p:nvPr/>
        </p:nvCxnSpPr>
        <p:spPr>
          <a:xfrm>
            <a:off x="6449625" y="4400960"/>
            <a:ext cx="35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0"/>
          <p:cNvSpPr txBox="1"/>
          <p:nvPr/>
        </p:nvSpPr>
        <p:spPr>
          <a:xfrm>
            <a:off x="7032075" y="2288225"/>
            <a:ext cx="16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Itération 2 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21</a:t>
            </a:r>
            <a:r>
              <a:rPr lang="fr"/>
              <a:t>/05/2021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6965300" y="4134250"/>
            <a:ext cx="16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Itération 3 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14</a:t>
            </a:r>
            <a:r>
              <a:rPr lang="fr"/>
              <a:t>/06/2021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15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ressources de développement</a:t>
            </a:r>
            <a:endParaRPr/>
          </a:p>
        </p:txBody>
      </p:sp>
      <p:graphicFrame>
        <p:nvGraphicFramePr>
          <p:cNvPr id="150" name="Google Shape;150;p21"/>
          <p:cNvGraphicFramePr/>
          <p:nvPr/>
        </p:nvGraphicFramePr>
        <p:xfrm>
          <a:off x="1347788" y="77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{6BE5D683-13E2-48FD-84E4-1A43EC07DBB4}</a:tableStyleId>
              </a:tblPr>
              <a:tblGrid>
                <a:gridCol w="2324100"/>
                <a:gridCol w="4124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Désignation</a:t>
                      </a:r>
                      <a:endParaRPr i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Caractéristiques</a:t>
                      </a:r>
                      <a:endParaRPr i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OS Poste de développement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PC sous Windows © ou GNU/Linux Ubuntu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EDI et langage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Android Studio (Java)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SGBDR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SQLite3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OS Tablette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Android ©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150" y="2514325"/>
            <a:ext cx="3730049" cy="15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074" y="2306925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127" y="2633521"/>
            <a:ext cx="2675049" cy="1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548250" y="3885525"/>
            <a:ext cx="309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Beesbusy : Outil de planification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3998075" y="4032650"/>
            <a:ext cx="20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Google Drive : Stockage et partage de fichiers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663575" y="4234100"/>
            <a:ext cx="206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Subversion : Gestion de versions (code source)</a:t>
            </a:r>
            <a:endParaRPr/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